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3004800" cy="9753600"/>
  <p:notesSz cx="6858000" cy="9144000"/>
  <p:defaultTextStyle>
    <a:defPPr marL="0" marR="0" indent="0" algn="l" defTabSz="914307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14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1pPr>
    <a:lvl2pPr marL="0" marR="0" indent="228577" algn="ctr" defTabSz="58414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2pPr>
    <a:lvl3pPr marL="0" marR="0" indent="457152" algn="ctr" defTabSz="58414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3pPr>
    <a:lvl4pPr marL="0" marR="0" indent="685729" algn="ctr" defTabSz="58414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4pPr>
    <a:lvl5pPr marL="0" marR="0" indent="914307" algn="ctr" defTabSz="58414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5pPr>
    <a:lvl6pPr marL="0" marR="0" indent="1142883" algn="ctr" defTabSz="58414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6pPr>
    <a:lvl7pPr marL="0" marR="0" indent="1371460" algn="ctr" defTabSz="58414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7pPr>
    <a:lvl8pPr marL="0" marR="0" indent="1600038" algn="ctr" defTabSz="58414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8pPr>
    <a:lvl9pPr marL="0" marR="0" indent="1828612" algn="ctr" defTabSz="58414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5DA">
              <a:alpha val="6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1">
            <a:satOff val="15300"/>
            <a:lumOff val="-29822"/>
            <a:alpha val="80000"/>
          </a:schemeClr>
        </a:fontRef>
        <a:schemeClr val="accent1">
          <a:satOff val="15300"/>
          <a:lumOff val="-29822"/>
          <a:alpha val="80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0CFCA">
              <a:alpha val="75000"/>
            </a:srgbClr>
          </a:solidFill>
        </a:fill>
      </a:tcStyle>
    </a:band2H>
    <a:firstCol>
      <a:tcTxStyle b="off" i="off">
        <a:fontRef idx="minor">
          <a:schemeClr val="accent1">
            <a:satOff val="15300"/>
            <a:lumOff val="-29822"/>
            <a:alpha val="80000"/>
          </a:schemeClr>
        </a:fontRef>
        <a:schemeClr val="accent1">
          <a:satOff val="15300"/>
          <a:lumOff val="-29822"/>
          <a:alpha val="80000"/>
        </a:schemeClr>
      </a:tcTxStyle>
      <a:tcStyle>
        <a:tcBdr>
          <a:left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DD9AC">
              <a:alpha val="7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254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B07342"/>
              </a:solidFill>
              <a:prstDash val="solid"/>
              <a:miter lim="400000"/>
            </a:ln>
          </a:left>
          <a:right>
            <a:ln w="127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solidFill>
                <a:srgbClr val="B07342"/>
              </a:solidFill>
              <a:prstDash val="solid"/>
              <a:miter lim="400000"/>
            </a:ln>
          </a:bottom>
          <a:insideH>
            <a:ln w="12700" cap="flat">
              <a:solidFill>
                <a:srgbClr val="B07342"/>
              </a:solidFill>
              <a:prstDash val="solid"/>
              <a:miter lim="400000"/>
            </a:ln>
          </a:insideH>
          <a:insideV>
            <a:ln w="12700" cap="flat">
              <a:solidFill>
                <a:srgbClr val="B0734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DBBD">
              <a:alpha val="55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C9C5BC"/>
              </a:solidFill>
              <a:prstDash val="solid"/>
              <a:miter lim="400000"/>
            </a:ln>
          </a:left>
          <a:right>
            <a:ln w="12700" cap="flat">
              <a:solidFill>
                <a:srgbClr val="C9C5BC"/>
              </a:solidFill>
              <a:prstDash val="solid"/>
              <a:miter lim="400000"/>
            </a:ln>
          </a:right>
          <a:top>
            <a:ln w="12700" cap="flat">
              <a:solidFill>
                <a:srgbClr val="C9C5BC"/>
              </a:solidFill>
              <a:prstDash val="solid"/>
              <a:miter lim="400000"/>
            </a:ln>
          </a:top>
          <a:bottom>
            <a:ln w="12700" cap="flat">
              <a:solidFill>
                <a:srgbClr val="C9C5BC"/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/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2DED3">
              <a:alpha val="8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51473B"/>
              </a:solidFill>
              <a:prstDash val="solid"/>
              <a:miter lim="400000"/>
            </a:ln>
          </a:left>
          <a:right>
            <a:ln w="25400" cap="flat">
              <a:solidFill>
                <a:srgbClr val="51473B"/>
              </a:solidFill>
              <a:prstDash val="solid"/>
              <a:miter lim="400000"/>
            </a:ln>
          </a:right>
          <a:top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25400" cap="flat">
              <a:solidFill>
                <a:srgbClr val="51473B"/>
              </a:solidFill>
              <a:prstDash val="solid"/>
              <a:miter lim="400000"/>
            </a:ln>
          </a:top>
          <a:bottom>
            <a:ln w="127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12700" cap="flat">
              <a:solidFill>
                <a:srgbClr val="51473B"/>
              </a:solidFill>
              <a:prstDash val="solid"/>
              <a:miter lim="400000"/>
            </a:ln>
          </a:top>
          <a:bottom>
            <a:ln w="254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E3BA">
              <a:alpha val="63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2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2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58" y="-11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509327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5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1pPr>
    <a:lvl2pPr indent="228577" defTabSz="45715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2pPr>
    <a:lvl3pPr indent="457152" defTabSz="45715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3pPr>
    <a:lvl4pPr indent="685729" defTabSz="45715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4pPr>
    <a:lvl5pPr indent="914307" defTabSz="45715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5pPr>
    <a:lvl6pPr indent="1142883" defTabSz="45715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6pPr>
    <a:lvl7pPr indent="1371460" defTabSz="45715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7pPr>
    <a:lvl8pPr indent="1600038" defTabSz="45715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8pPr>
    <a:lvl9pPr indent="1828612" defTabSz="45715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6FCB-1D4F-42B8-B285-0DBD80A4FB73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1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6FCB-1D4F-42B8-B285-0DBD80A4FB73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32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408943" y="555417"/>
            <a:ext cx="4161084" cy="11835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25689" y="555417"/>
            <a:ext cx="12266507" cy="11835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6FCB-1D4F-42B8-B285-0DBD80A4FB73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5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825502" y="50800"/>
            <a:ext cx="11353801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825502" y="2705100"/>
            <a:ext cx="11353801" cy="6223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>
            <a:off x="6337298" y="8991600"/>
            <a:ext cx="342901" cy="4064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6FCB-1D4F-42B8-B285-0DBD80A4FB73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61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290" y="626759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290" y="4133996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16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32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4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6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8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09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1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3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6FCB-1D4F-42B8-B285-0DBD80A4FB73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43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25689" y="3237657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356233" y="3237657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6FCB-1D4F-42B8-B285-0DBD80A4FB73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002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6FCB-1D4F-42B8-B285-0DBD80A4FB73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9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6FCB-1D4F-42B8-B285-0DBD80A4FB73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83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6FCB-1D4F-42B8-B285-0DBD80A4FB73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948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516" y="388342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6FCB-1D4F-42B8-B285-0DBD80A4FB73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82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64" indent="0">
              <a:buNone/>
              <a:defRPr sz="4000"/>
            </a:lvl2pPr>
            <a:lvl3pPr marL="1300326" indent="0">
              <a:buNone/>
              <a:defRPr sz="3400"/>
            </a:lvl3pPr>
            <a:lvl4pPr marL="1950490" indent="0">
              <a:buNone/>
              <a:defRPr sz="2800"/>
            </a:lvl4pPr>
            <a:lvl5pPr marL="2600653" indent="0">
              <a:buNone/>
              <a:defRPr sz="2800"/>
            </a:lvl5pPr>
            <a:lvl6pPr marL="3250816" indent="0">
              <a:buNone/>
              <a:defRPr sz="2800"/>
            </a:lvl6pPr>
            <a:lvl7pPr marL="3900981" indent="0">
              <a:buNone/>
              <a:defRPr sz="2800"/>
            </a:lvl7pPr>
            <a:lvl8pPr marL="4551142" indent="0">
              <a:buNone/>
              <a:defRPr sz="2800"/>
            </a:lvl8pPr>
            <a:lvl9pPr marL="5201307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6FCB-1D4F-42B8-B285-0DBD80A4FB73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4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32" tIns="65017" rIns="130032" bIns="6501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240" y="2275844"/>
            <a:ext cx="11704320" cy="6436925"/>
          </a:xfrm>
          <a:prstGeom prst="rect">
            <a:avLst/>
          </a:prstGeom>
        </p:spPr>
        <p:txBody>
          <a:bodyPr vert="horz" lIns="130032" tIns="65017" rIns="130032" bIns="650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50240" y="9040146"/>
            <a:ext cx="3034453" cy="519289"/>
          </a:xfrm>
          <a:prstGeom prst="rect">
            <a:avLst/>
          </a:prstGeom>
        </p:spPr>
        <p:txBody>
          <a:bodyPr vert="horz" lIns="130032" tIns="65017" rIns="130032" bIns="6501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66FCB-1D4F-42B8-B285-0DBD80A4FB73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443308" y="9040146"/>
            <a:ext cx="4118187" cy="519289"/>
          </a:xfrm>
          <a:prstGeom prst="rect">
            <a:avLst/>
          </a:prstGeom>
        </p:spPr>
        <p:txBody>
          <a:bodyPr vert="horz" lIns="130032" tIns="65017" rIns="130032" bIns="6501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20107" y="9040146"/>
            <a:ext cx="3034453" cy="519289"/>
          </a:xfrm>
          <a:prstGeom prst="rect">
            <a:avLst/>
          </a:prstGeom>
        </p:spPr>
        <p:txBody>
          <a:bodyPr vert="horz" lIns="130032" tIns="65017" rIns="130032" bIns="6501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18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1300326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23" indent="-487623" algn="l" defTabSz="1300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515" indent="-406354" algn="l" defTabSz="1300326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408" indent="-325081" algn="l" defTabSz="1300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571" indent="-325081" algn="l" defTabSz="13003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736" indent="-325081" algn="l" defTabSz="1300326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899" indent="-325081" algn="l" defTabSz="1300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062" indent="-325081" algn="l" defTabSz="1300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226" indent="-325081" algn="l" defTabSz="1300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388" indent="-325081" algn="l" defTabSz="1300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64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26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90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653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816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981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142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307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5376" spc="268">
                <a:effectLst>
                  <a:outerShdw blurRad="21336" dist="10668" dir="16200000" rotWithShape="0">
                    <a:srgbClr val="3A3A3A">
                      <a:alpha val="35000"/>
                    </a:srgbClr>
                  </a:outerShdw>
                </a:effectLst>
              </a:defRPr>
            </a:lvl1pPr>
          </a:lstStyle>
          <a:p>
            <a:r>
              <a:t>КДП.процедуры вы бора и рефлексии.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r" defTabSz="443945">
              <a:defRPr sz="2432">
                <a:effectLst>
                  <a:outerShdw blurRad="19304" dist="9652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Обшаров К.И.</a:t>
            </a:r>
          </a:p>
          <a:p>
            <a:pPr algn="r" defTabSz="443945">
              <a:defRPr sz="2432">
                <a:effectLst>
                  <a:outerShdw blurRad="19304" dist="9652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Психолог, Гештальт-терапевт</a:t>
            </a:r>
          </a:p>
          <a:p>
            <a:pPr algn="r" defTabSz="443945">
              <a:defRPr sz="2432">
                <a:effectLst>
                  <a:outerShdw blurRad="19304" dist="9652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АНО "Сетевой институт ПрЭСТО"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Проблемы: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Учащиеся не понимают предложенные им коммуникативные задачи.</a:t>
            </a:r>
          </a:p>
          <a:p>
            <a:pPr>
              <a:buBlip>
                <a:blip r:embed="rId2"/>
              </a:buBlip>
            </a:pPr>
            <a:r>
              <a:t>Не осознают метапредметный характер коммуникативных задач.</a:t>
            </a:r>
          </a:p>
          <a:p>
            <a:pPr>
              <a:buBlip>
                <a:blip r:embed="rId2"/>
              </a:buBlip>
            </a:pPr>
            <a:r>
              <a:t>Как следствие: профессиональное с/о вместо деятельностного.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5760" spc="288">
                <a:effectLst>
                  <a:outerShdw blurRad="22860" dist="22860" dir="16200000" rotWithShape="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r>
              <a:t>Процедура тьюторского сопровождения пробы: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Лист выбора</a:t>
            </a:r>
          </a:p>
          <a:p>
            <a:pPr>
              <a:buBlip>
                <a:blip r:embed="rId2"/>
              </a:buBlip>
            </a:pPr>
            <a:r>
              <a:t>Беседа с тьютором</a:t>
            </a:r>
          </a:p>
          <a:p>
            <a:pPr>
              <a:buBlip>
                <a:blip r:embed="rId2"/>
              </a:buBlip>
            </a:pPr>
            <a:r>
              <a:t>Прохождение пробы</a:t>
            </a:r>
          </a:p>
          <a:p>
            <a:pPr>
              <a:buBlip>
                <a:blip r:embed="rId2"/>
              </a:buBlip>
            </a:pPr>
            <a:r>
              <a:t>Обратная связь от "профессионала"</a:t>
            </a:r>
          </a:p>
          <a:p>
            <a:pPr>
              <a:buBlip>
                <a:blip r:embed="rId2"/>
              </a:buBlip>
            </a:pPr>
            <a:r>
              <a:t>Рефлексия с тьютором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Лист выбора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12708" indent="-412708" defTabSz="379689">
              <a:spcBef>
                <a:spcPts val="3300"/>
              </a:spcBef>
              <a:buSzPct val="100000"/>
              <a:buAutoNum type="arabicPeriod"/>
              <a:defRPr sz="2340">
                <a:effectLst>
                  <a:outerShdw blurRad="16510" dist="8255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Коммуникативная задача "Оказание услуги"</a:t>
            </a:r>
          </a:p>
          <a:p>
            <a:pPr marL="280640" indent="-280640" defTabSz="379689">
              <a:spcBef>
                <a:spcPts val="3300"/>
              </a:spcBef>
              <a:buSzPct val="119999"/>
              <a:buChar char="•"/>
              <a:defRPr sz="2340">
                <a:effectLst>
                  <a:outerShdw blurRad="16510" dist="8255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Продавец</a:t>
            </a:r>
          </a:p>
          <a:p>
            <a:pPr marL="280640" indent="-280640" defTabSz="379689">
              <a:spcBef>
                <a:spcPts val="3300"/>
              </a:spcBef>
              <a:buSzPct val="119999"/>
              <a:buChar char="•"/>
              <a:defRPr sz="2340">
                <a:effectLst>
                  <a:outerShdw blurRad="16510" dist="8255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Репетитор</a:t>
            </a:r>
          </a:p>
          <a:p>
            <a:pPr marL="280640" indent="-280640" defTabSz="379689">
              <a:spcBef>
                <a:spcPts val="3300"/>
              </a:spcBef>
              <a:buSzPct val="119999"/>
              <a:buChar char="•"/>
              <a:defRPr sz="2340">
                <a:effectLst>
                  <a:outerShdw blurRad="16510" dist="8255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Визажист</a:t>
            </a:r>
          </a:p>
          <a:p>
            <a:pPr marL="412708" indent="-412708" defTabSz="379689">
              <a:spcBef>
                <a:spcPts val="3300"/>
              </a:spcBef>
              <a:buSzPct val="100000"/>
              <a:buAutoNum type="arabicPeriod" startAt="2"/>
              <a:defRPr sz="2340">
                <a:effectLst>
                  <a:outerShdw blurRad="16510" dist="8255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Коммуникативная задача "Мотивация"</a:t>
            </a:r>
          </a:p>
          <a:p>
            <a:pPr marL="280640" indent="-280640" defTabSz="379689">
              <a:spcBef>
                <a:spcPts val="3300"/>
              </a:spcBef>
              <a:buSzPct val="119999"/>
              <a:buChar char="•"/>
              <a:defRPr sz="2340">
                <a:effectLst>
                  <a:outerShdw blurRad="16510" dist="8255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Продавец</a:t>
            </a:r>
          </a:p>
          <a:p>
            <a:pPr marL="280640" indent="-280640" defTabSz="379689">
              <a:spcBef>
                <a:spcPts val="3300"/>
              </a:spcBef>
              <a:buSzPct val="119999"/>
              <a:buChar char="•"/>
              <a:defRPr sz="2340">
                <a:effectLst>
                  <a:outerShdw blurRad="16510" dist="8255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Репетитор</a:t>
            </a:r>
          </a:p>
          <a:p>
            <a:pPr marL="280640" indent="-280640" defTabSz="379689">
              <a:spcBef>
                <a:spcPts val="3300"/>
              </a:spcBef>
              <a:buSzPct val="119999"/>
              <a:buChar char="•"/>
              <a:defRPr sz="2340">
                <a:effectLst>
                  <a:outerShdw blurRad="16510" dist="8255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Визажист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Рефлексия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825502" y="2551699"/>
            <a:ext cx="11353801" cy="6223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 err="1"/>
              <a:t>Рефлексия</a:t>
            </a:r>
            <a:r>
              <a:rPr dirty="0"/>
              <a:t> </a:t>
            </a:r>
            <a:r>
              <a:rPr dirty="0" err="1"/>
              <a:t>строится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сравнении</a:t>
            </a:r>
            <a:r>
              <a:rPr dirty="0"/>
              <a:t> </a:t>
            </a:r>
            <a:r>
              <a:rPr dirty="0" err="1"/>
              <a:t>двух</a:t>
            </a:r>
            <a:r>
              <a:rPr dirty="0"/>
              <a:t> </a:t>
            </a:r>
            <a:r>
              <a:rPr dirty="0" err="1"/>
              <a:t>проб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одной</a:t>
            </a:r>
            <a:r>
              <a:rPr dirty="0"/>
              <a:t> </a:t>
            </a:r>
            <a:r>
              <a:rPr dirty="0" err="1"/>
              <a:t>коммуникативной</a:t>
            </a:r>
            <a:r>
              <a:rPr dirty="0"/>
              <a:t> </a:t>
            </a:r>
            <a:r>
              <a:rPr dirty="0" err="1"/>
              <a:t>задаче</a:t>
            </a:r>
            <a:r>
              <a:rPr dirty="0"/>
              <a:t>.</a:t>
            </a:r>
          </a:p>
          <a:p>
            <a:pPr>
              <a:buBlip>
                <a:blip r:embed="rId2"/>
              </a:buBlip>
            </a:pPr>
            <a:r>
              <a:rPr dirty="0" err="1"/>
              <a:t>Проба</a:t>
            </a:r>
            <a:endParaRPr dirty="0"/>
          </a:p>
          <a:p>
            <a:pPr>
              <a:buBlip>
                <a:blip r:embed="rId2"/>
              </a:buBlip>
            </a:pPr>
            <a:endParaRPr dirty="0"/>
          </a:p>
          <a:p>
            <a:pPr marL="0" indent="0">
              <a:buNone/>
            </a:pPr>
            <a:r>
              <a:rPr dirty="0" err="1"/>
              <a:t>Проф</a:t>
            </a:r>
            <a:r>
              <a:rPr dirty="0"/>
              <a:t>. с/о.             </a:t>
            </a:r>
            <a:r>
              <a:rPr dirty="0" err="1"/>
              <a:t>Деятель</a:t>
            </a:r>
            <a:r>
              <a:rPr dirty="0"/>
              <a:t>. с/о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Техническое задание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34936" indent="-634936">
              <a:buSzPct val="100000"/>
              <a:buAutoNum type="arabicPeriod"/>
            </a:pPr>
            <a:r>
              <a:t>Место и время КДП в образовательном процессе</a:t>
            </a:r>
          </a:p>
          <a:p>
            <a:pPr marL="634936" indent="-634936">
              <a:buSzPct val="100000"/>
              <a:buAutoNum type="arabicPeriod"/>
            </a:pPr>
            <a:r>
              <a:t>Процедура выбора</a:t>
            </a:r>
          </a:p>
          <a:p>
            <a:pPr marL="634936" indent="-634936">
              <a:buSzPct val="100000"/>
              <a:buAutoNum type="arabicPeriod"/>
            </a:pPr>
            <a:r>
              <a:t>Процедура рефлексии</a:t>
            </a:r>
          </a:p>
        </p:txBody>
      </p:sp>
    </p:spTree>
  </p:cSld>
  <p:clrMapOvr>
    <a:masterClrMapping/>
  </p:clrMapOvr>
  <p:transition spd="slow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yoto">
  <a:themeElements>
    <a:clrScheme name="Kyoto">
      <a:dk1>
        <a:srgbClr val="000000"/>
      </a:dk1>
      <a:lt1>
        <a:srgbClr val="FFFFFF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3">
              <a:satOff val="-11003"/>
              <a:lumOff val="-15119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F5C3F"/>
            </a:solidFill>
            <a:effectLst>
              <a:outerShdw blurRad="25400" dist="12700" rotWithShape="0">
                <a:srgbClr val="FFFFFF">
                  <a:alpha val="45000"/>
                </a:srgbClr>
              </a:outerShdw>
            </a:effectLst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</Words>
  <Application>Microsoft Office PowerPoint</Application>
  <PresentationFormat>Произвольный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КДП.процедуры вы бора и рефлексии.</vt:lpstr>
      <vt:lpstr>Проблемы:</vt:lpstr>
      <vt:lpstr>Процедура тьюторского сопровождения пробы:</vt:lpstr>
      <vt:lpstr>Лист выбора</vt:lpstr>
      <vt:lpstr>Рефлексия</vt:lpstr>
      <vt:lpstr>Техническое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КДП.процедуры вы бора и рефлексии.</dc:title>
  <cp:lastModifiedBy>Аверина Светлана Сергеевна</cp:lastModifiedBy>
  <cp:revision>3</cp:revision>
  <dcterms:modified xsi:type="dcterms:W3CDTF">2016-12-26T13:12:56Z</dcterms:modified>
</cp:coreProperties>
</file>